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9" r:id="rId2"/>
    <p:sldId id="320" r:id="rId3"/>
    <p:sldId id="257" r:id="rId4"/>
    <p:sldId id="317" r:id="rId5"/>
    <p:sldId id="321" r:id="rId6"/>
    <p:sldId id="334" r:id="rId7"/>
    <p:sldId id="323" r:id="rId8"/>
    <p:sldId id="324" r:id="rId9"/>
    <p:sldId id="325" r:id="rId10"/>
    <p:sldId id="335" r:id="rId11"/>
    <p:sldId id="326" r:id="rId12"/>
    <p:sldId id="331" r:id="rId13"/>
    <p:sldId id="333" r:id="rId14"/>
    <p:sldId id="332" r:id="rId15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514" autoAdjust="0"/>
  </p:normalViewPr>
  <p:slideViewPr>
    <p:cSldViewPr>
      <p:cViewPr>
        <p:scale>
          <a:sx n="80" d="100"/>
          <a:sy n="80" d="100"/>
        </p:scale>
        <p:origin x="-2430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2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2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51B3B-9480-467E-86A6-6A16452168F7}" type="datetimeFigureOut">
              <a:rPr lang="ru-RU" smtClean="0"/>
              <a:pPr/>
              <a:t>26.12.2025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9435"/>
            <a:ext cx="2945659" cy="493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379435"/>
            <a:ext cx="2945659" cy="493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B9A4A-DD42-41C8-81D2-A77C3750F5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5912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2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2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93622-C5F4-4DCC-9B64-70DF26C4F52E}" type="datetimeFigureOut">
              <a:rPr lang="ru-RU" smtClean="0"/>
              <a:pPr/>
              <a:t>26.12.2025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718"/>
            <a:ext cx="5438140" cy="44438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9435"/>
            <a:ext cx="2945659" cy="493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9435"/>
            <a:ext cx="2945659" cy="493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6640-F569-439A-9F2A-53A80D7949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9354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3B47-808B-470E-9CC6-BA1184D611BF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247F-2408-41CC-BB5F-DC3F99DEE339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5F182-4B33-4BEF-8D1D-351078633686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827E-6D89-44CD-AD71-A59FBE0800BE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B5F5-D6EA-4941-B526-05AFC7AD422A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7CC21-E8B5-4A10-B193-CFA3FBDA84BA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5C496-171D-4350-96AD-3F77A522F3E1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F38A-C4A5-40F3-BA52-CECD793F86B4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C515-8DEA-4964-80AC-93F769D75895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D504-7CA4-4192-BC7C-AE1A1B0FE7A8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A3F79-33B9-4B87-ACFF-C807CD1815DB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45F75-6FFD-45DB-8819-2740E86C2045}" type="datetime1">
              <a:rPr lang="ru-RU" smtClean="0"/>
              <a:pPr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D0BD4-1149-4D05-87D5-AAE12661EB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ПРЕЗЕНТАЦИИ</a:t>
            </a: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предприятия</a:t>
            </a:r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32037"/>
            <a:ext cx="8075240" cy="2249091"/>
          </a:xfrm>
          <a:solidFill>
            <a:srgbClr val="FFFF99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рассмотрении результатов геологоразведочных работ пользователей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недр 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углеводородное сырье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и планов на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131840" y="260648"/>
            <a:ext cx="3312368" cy="288032"/>
          </a:xfrm>
        </p:spPr>
        <p:txBody>
          <a:bodyPr>
            <a:normAutofit fontScale="90000"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247915"/>
              </p:ext>
            </p:extLst>
          </p:nvPr>
        </p:nvGraphicFramePr>
        <p:xfrm>
          <a:off x="251520" y="836712"/>
          <a:ext cx="8712968" cy="5616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5210"/>
                <a:gridCol w="3188518"/>
                <a:gridCol w="2679240"/>
              </a:tblGrid>
              <a:tr h="777671">
                <a:tc rowSpan="2"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Виды работ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 на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2026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г.</a:t>
                      </a: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rtl="0" eaLnBrk="1" latinLnBrk="0" hangingPunct="1"/>
                      <a:r>
                        <a:rPr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 соответствии с проектом</a:t>
                      </a:r>
                      <a:r>
                        <a:rPr lang="ru-RU" sz="10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ГРР, программой </a:t>
                      </a:r>
                      <a:r>
                        <a:rPr lang="ru-RU" sz="1000" b="1" kern="12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доразведки</a:t>
                      </a:r>
                      <a:r>
                        <a:rPr lang="ru-RU" sz="10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лицензией)</a:t>
                      </a:r>
                    </a:p>
                    <a:p>
                      <a:pPr algn="ctr" rtl="0" eaLnBrk="1" latinLnBrk="0" hangingPunct="1"/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1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Объемы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Затраты, млн.руб.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Глубокое бурение, всего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Параметрическое,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 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Поисковое, 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разведочное, 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i="1" u="sng" dirty="0">
                          <a:latin typeface="Times New Roman"/>
                          <a:ea typeface="Times New Roman"/>
                          <a:cs typeface="Times New Roman"/>
                        </a:rPr>
                        <a:t>Сейсморазведка, всего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сейсморазведка 2Д,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 км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8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6799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сейсморазведка 3Д, 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км</a:t>
                      </a:r>
                      <a:r>
                        <a:rPr lang="ru-RU" sz="900" b="1" baseline="30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НИОКР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i="1" u="sng" dirty="0">
                          <a:latin typeface="Times New Roman"/>
                          <a:ea typeface="Times New Roman"/>
                          <a:cs typeface="Times New Roman"/>
                        </a:rPr>
                        <a:t>Прочие работы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9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затрат, млн. руб.</a:t>
                      </a: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42617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Планы на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необходимости можно добавить не более 1-4 слайдов для показа полученных результатов ГРР по данной лицензии)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и графика, согласно перечню документов, указанных в п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Приложения 1 к Приказу Роснедра от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24.12.2025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812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38661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1.2.Лицензия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наличии)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Лицензия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наличии)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1.4. Лицензия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наличии)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 слайдам 3-11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41805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 по всем лицензия пользователя недр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8888147"/>
              </p:ext>
            </p:extLst>
          </p:nvPr>
        </p:nvGraphicFramePr>
        <p:xfrm>
          <a:off x="395536" y="836712"/>
          <a:ext cx="8065144" cy="1498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86"/>
                <a:gridCol w="2016286"/>
                <a:gridCol w="2016286"/>
                <a:gridCol w="2016286"/>
              </a:tblGrid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Добыча УВ сырья: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План на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2025 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г.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 соответствии с проектным документом разработки)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Факт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2025 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г.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План на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2026 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г.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 соответствии с проектным документом разработки)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Нефть, млн. 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Конденсат, млн. 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Газ (свободный + газовая шапка), млрд.м</a:t>
                      </a:r>
                      <a:r>
                        <a:rPr lang="ru-RU" sz="900" baseline="3000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Попутный газ, млрд.м</a:t>
                      </a:r>
                      <a:r>
                        <a:rPr lang="ru-RU" sz="900" baseline="300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557625"/>
              </p:ext>
            </p:extLst>
          </p:nvPr>
        </p:nvGraphicFramePr>
        <p:xfrm>
          <a:off x="395537" y="2748857"/>
          <a:ext cx="8064896" cy="3704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199"/>
                <a:gridCol w="648072"/>
                <a:gridCol w="1152128"/>
                <a:gridCol w="677500"/>
                <a:gridCol w="1122072"/>
                <a:gridCol w="1051943"/>
                <a:gridCol w="1612982"/>
              </a:tblGrid>
              <a:tr h="1059160">
                <a:tc rowSpan="2"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Виды работ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</a:p>
                    <a:p>
                      <a:pPr algn="ctr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 соответствии с проектом</a:t>
                      </a:r>
                      <a:r>
                        <a:rPr lang="ru-RU" sz="12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ГРР, программой </a:t>
                      </a:r>
                      <a:r>
                        <a:rPr lang="ru-RU" sz="1200" b="1" kern="12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доразведки</a:t>
                      </a:r>
                      <a:r>
                        <a:rPr lang="ru-RU" sz="12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лицензией)</a:t>
                      </a:r>
                      <a:endParaRPr lang="ru-RU" sz="120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Факт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  на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2026 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 соответствии с проектом</a:t>
                      </a:r>
                      <a:r>
                        <a:rPr lang="ru-RU" sz="12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ГРР, программой </a:t>
                      </a:r>
                      <a:r>
                        <a:rPr lang="ru-RU" sz="1200" b="1" kern="12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доразведки</a:t>
                      </a:r>
                      <a:r>
                        <a:rPr lang="ru-RU" sz="12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лицензией)</a:t>
                      </a:r>
                      <a:endParaRPr lang="ru-RU" sz="120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Объемы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Затраты, млн.руб.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Объемы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Затраты, млн.руб.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Глубокое бурение, всего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Параметрическое,</a:t>
                      </a:r>
                      <a:r>
                        <a:rPr lang="ru-RU" sz="900" b="1" smtClean="0">
                          <a:latin typeface="Times New Roman"/>
                          <a:ea typeface="Times New Roman"/>
                          <a:cs typeface="Times New Roman"/>
                        </a:rPr>
                        <a:t> 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Поисковое, </a:t>
                      </a:r>
                      <a:r>
                        <a:rPr lang="ru-RU" sz="900" b="1" smtClean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разведочное, </a:t>
                      </a:r>
                      <a:r>
                        <a:rPr lang="ru-RU" sz="900" b="1" smtClean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i="1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Сейсморазведка, всего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сейсморазведка 2Д,</a:t>
                      </a:r>
                      <a:r>
                        <a:rPr lang="ru-RU" sz="900" b="1" smtClean="0">
                          <a:latin typeface="Times New Roman"/>
                          <a:ea typeface="Times New Roman"/>
                          <a:cs typeface="Times New Roman"/>
                        </a:rPr>
                        <a:t> км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151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67995" algn="l"/>
                        </a:tabLst>
                      </a:pPr>
                      <a:r>
                        <a:rPr lang="ru-RU" sz="900" smtClean="0">
                          <a:latin typeface="Times New Roman"/>
                          <a:ea typeface="Times New Roman"/>
                          <a:cs typeface="Times New Roman"/>
                        </a:rPr>
                        <a:t>сейсморазведка 3Д, </a:t>
                      </a:r>
                      <a:r>
                        <a:rPr lang="ru-RU" sz="900" b="1" smtClean="0">
                          <a:latin typeface="Times New Roman"/>
                          <a:ea typeface="Times New Roman"/>
                          <a:cs typeface="Times New Roman"/>
                        </a:rPr>
                        <a:t>км</a:t>
                      </a:r>
                      <a:r>
                        <a:rPr lang="ru-RU" sz="900" b="1" baseline="3000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i="1" u="sng" smtClean="0">
                          <a:latin typeface="Times New Roman"/>
                          <a:ea typeface="Times New Roman"/>
                          <a:cs typeface="Times New Roman"/>
                        </a:rPr>
                        <a:t>НИОКР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i="1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работы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4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затрат, млн. руб.</a:t>
                      </a: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476672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Добыча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348880"/>
            <a:ext cx="5976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 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(обращаем Ваше внимание:</a:t>
            </a:r>
          </a:p>
          <a:p>
            <a:pPr marL="361950" indent="-361950">
              <a:buFontTx/>
              <a:buChar char="-"/>
              <a:tabLst>
                <a:tab pos="361950" algn="l"/>
              </a:tabLst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указанное красным цветом нужно удалить по заполнению;</a:t>
            </a:r>
          </a:p>
          <a:p>
            <a:pPr marL="361950" indent="-361950">
              <a:buFontTx/>
              <a:buChar char="-"/>
              <a:tabLst>
                <a:tab pos="361950" algn="l"/>
              </a:tabLst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показатели, объемы ГРР , деньги должны соответствовать  указанным в пояснительной записке, в таблицах,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статотчетам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ежегодным информационным отчетам, направляемым в фонды геологической информации.</a:t>
            </a:r>
          </a:p>
          <a:p>
            <a:pPr marL="361950" indent="-361950">
              <a:buFontTx/>
              <a:buChar char="-"/>
              <a:tabLst>
                <a:tab pos="361950" algn="l"/>
              </a:tabLst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одна лицензия, то итого по всем лицензия убрать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предприятия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01.01.2025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владел -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(общее количество)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лицензий, в т.ч.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НП – (общее количество), НР - (общее количество), НЭ - (общее количество)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01.01.2026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владеет -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(общее количество) лицензий, в т.ч. НП – (общее количество), НР - (общее количество), НЭ - (общее количество).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Лицензия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ССС №№№№№ ВВ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скан титула лицензии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499992" y="1600200"/>
            <a:ext cx="4186808" cy="4709119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лицензия была переоформлена в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то вставить скан титула предыдущей лицензии, с которой переоформлена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Лицензия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ССС №№№№№ ВВ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 титула последнего дополнения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схему расположения участка недр</a:t>
            </a:r>
          </a:p>
          <a:p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Координаты лицензии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9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6207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Лицензия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ССС №№№№№ </a:t>
            </a:r>
            <a:r>
              <a:rPr lang="ru-RU" dirty="0" smtClean="0">
                <a:solidFill>
                  <a:srgbClr val="FF0000"/>
                </a:solidFill>
              </a:rPr>
              <a:t>ВВ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908720"/>
            <a:ext cx="4032448" cy="5217443"/>
          </a:xfrm>
          <a:solidFill>
            <a:srgbClr val="FFFF99"/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Наличие действующей процедуры досрочного прекращения/приостановления/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ограниченияправа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пользования/ предписаний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Росприроднадзора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908720"/>
            <a:ext cx="4042792" cy="518457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участке недр расположено (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месторождение (я) и/или структуры (Для месторождения указать – разведываемое или разрабатываемое; для структуры – подготовленная (стоит ли на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Госбалансе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выявленная,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опоискованная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24936" cy="1354162"/>
          </a:xfrm>
        </p:spPr>
        <p:txBody>
          <a:bodyPr>
            <a:normAutofit fontScale="90000"/>
          </a:bodyPr>
          <a:lstStyle/>
          <a:p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Лицензия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ССС №№№№№ ВВ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Действующий проектный документ на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гг.: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проекта (с указанием органа выдавшего положительное геологическое экспертное заключение (ПГЭЗ), даты и №, или протокола ЦКР/ТКР (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дд.мм.гггг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№__). Срок действия проектного документа от ____ до ____(указывается в соответствии с ПГЭЗ или протокола ЦКР/ТКР).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916832"/>
            <a:ext cx="26642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 Условий пользования недрами из лицензии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91880" y="1988840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Титул ПГЭЗ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660232" y="1844824"/>
            <a:ext cx="2304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 объемов и сроков из ПГЭЗ, календарный график из проекта или программы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доразведки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Запасы, ресурсы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67544" y="1124744"/>
            <a:ext cx="4040188" cy="395128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 титула протокола экспертизы запасов (при наличии) или НТС (если была переоценка ресурсов)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499992" y="1268760"/>
            <a:ext cx="4186809" cy="936104"/>
          </a:xfrm>
        </p:spPr>
        <p:txBody>
          <a:bodyPr>
            <a:normAutofit/>
          </a:bodyPr>
          <a:lstStyle/>
          <a:p>
            <a:r>
              <a:rPr lang="ru-RU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Запасы, ресурсы на дату выдачи лицензии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16016" y="2420888"/>
            <a:ext cx="4042792" cy="1224137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01.01.2026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запасы, ресурсы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105791"/>
              </p:ext>
            </p:extLst>
          </p:nvPr>
        </p:nvGraphicFramePr>
        <p:xfrm>
          <a:off x="179512" y="4077072"/>
          <a:ext cx="8640960" cy="2359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1745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ДОБЫЧА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2025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г.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Добыча УВ сырья: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(в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соответствии с проектным документом разработки)</a:t>
                      </a:r>
                      <a:endParaRPr lang="ru-RU" sz="10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(в соответствии с проектным документом разработки)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Нефть, млн. т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Конденсат, млн. т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Газ (свободный + газовая шапка), млрд.м</a:t>
                      </a:r>
                      <a:r>
                        <a:rPr lang="ru-RU" sz="1200" baseline="30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11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Попутный газ, млрд.м</a:t>
                      </a:r>
                      <a:r>
                        <a:rPr lang="ru-RU" sz="1200" baseline="30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59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Распорядителю недр в соответствии с постановлением Правительства Российской Федерации от 12.03.2022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№ 353 направлено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письменное уведомление об отклонении фактической годовой добычи</a:t>
                      </a:r>
                      <a:r>
                        <a:rPr kumimoji="0" lang="ru-RU" sz="12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от проектной величины </a:t>
                      </a:r>
                      <a:r>
                        <a:rPr kumimoji="0" lang="ru-RU" sz="12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дд.мм.гггг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№    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41805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700910"/>
              </p:ext>
            </p:extLst>
          </p:nvPr>
        </p:nvGraphicFramePr>
        <p:xfrm>
          <a:off x="251520" y="814338"/>
          <a:ext cx="8640960" cy="4990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248"/>
                <a:gridCol w="1621136"/>
                <a:gridCol w="1728192"/>
                <a:gridCol w="1728192"/>
                <a:gridCol w="1728192"/>
              </a:tblGrid>
              <a:tr h="332756"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ГРР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 rtl="0" eaLnBrk="1" latinLnBrk="0" hangingPunct="1"/>
                      <a:endParaRPr lang="ru-RU" sz="90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350">
                <a:tc rowSpan="2"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Виды работ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</a:t>
                      </a:r>
                    </a:p>
                    <a:p>
                      <a:pPr algn="ctr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 соответствии с проектом</a:t>
                      </a:r>
                      <a:r>
                        <a:rPr lang="ru-RU" sz="9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ГРР, программой </a:t>
                      </a:r>
                      <a:r>
                        <a:rPr lang="ru-RU" sz="900" b="1" kern="12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доразведки</a:t>
                      </a:r>
                      <a:r>
                        <a:rPr lang="ru-RU" sz="9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лицензией)</a:t>
                      </a:r>
                      <a:endParaRPr lang="ru-RU" sz="90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Факт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36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Объемы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Затраты, млн.руб.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Объемы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Затраты, млн.руб.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Глубокое бурение, всего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Параметрическое,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 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Поисковое, 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разведочное, 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i="1" u="sng" dirty="0">
                          <a:latin typeface="Times New Roman"/>
                          <a:ea typeface="Times New Roman"/>
                          <a:cs typeface="Times New Roman"/>
                        </a:rPr>
                        <a:t>Сейсморазведка, всего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сейсморазведка 2Д,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 км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6799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сейсморазведка 3Д, </a:t>
                      </a: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км</a:t>
                      </a:r>
                      <a:r>
                        <a:rPr lang="ru-RU" sz="900" b="1" baseline="30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НИОКР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i="1" u="sng" dirty="0">
                          <a:latin typeface="Times New Roman"/>
                          <a:ea typeface="Times New Roman"/>
                          <a:cs typeface="Times New Roman"/>
                        </a:rPr>
                        <a:t>Прочие работы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2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затрат, млн. руб.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6"/>
          <p:cNvSpPr txBox="1">
            <a:spLocks/>
          </p:cNvSpPr>
          <p:nvPr/>
        </p:nvSpPr>
        <p:spPr>
          <a:xfrm>
            <a:off x="395536" y="620688"/>
            <a:ext cx="7363544" cy="1936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ГРР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необходимости можно добавить не более 1-4 слайдов для показа полученных результатов ГРР по данной лицензии)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и графика, согласно перечню документов, указанных в п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Приложения 1 к Приказу Роснедра от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24.12.2025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812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2028</TotalTime>
  <Words>681</Words>
  <Application>Microsoft Office PowerPoint</Application>
  <PresentationFormat>Экран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ПРОЕКТ ПРЕЗЕНТАЦИИ _______________________________________________________________ Наименование предприятия</vt:lpstr>
      <vt:lpstr>Наименование предприятия</vt:lpstr>
      <vt:lpstr>1. Лицензия ССС №№№№№ ВВ</vt:lpstr>
      <vt:lpstr>Лицензия ССС №№№№№ ВВ</vt:lpstr>
      <vt:lpstr>Лицензия ССС №№№№№ ВВ</vt:lpstr>
      <vt:lpstr> Лицензия ССС №№№№№ ВВ Действующий проектный документ на 2025-2026 гг.: наименование проекта (с указанием органа выдавшего положительное геологическое экспертное заключение (ПГЭЗ), даты и №, или протокола ЦКР/ТКР (дд.мм.гггг №__). Срок действия проектного документа от ____ до ____(указывается в соответствии с ПГЭЗ или протокола ЦКР/ТКР).</vt:lpstr>
      <vt:lpstr>Запасы, ресурсы </vt:lpstr>
      <vt:lpstr>В 2025 году:</vt:lpstr>
      <vt:lpstr>Результаты ГРР в 2025 г. (при необходимости можно добавить не более 1-4 слайдов для показа полученных результатов ГРР по данной лицензии)</vt:lpstr>
      <vt:lpstr>В 2026 году:</vt:lpstr>
      <vt:lpstr>  Планы на 2026 г.  (при необходимости можно добавить не более 1-4 слайдов для показа полученных результатов ГРР по данной лицензии)  </vt:lpstr>
      <vt:lpstr>1.2.Лицензия (при наличии). 1.3. Лицензия (при наличии). 1.4. Лицензия (при наличии).  аналогично слайдам 3-11</vt:lpstr>
      <vt:lpstr>Итого по всем лицензия пользователя недр </vt:lpstr>
      <vt:lpstr>Презентация PowerPoint</vt:lpstr>
    </vt:vector>
  </TitlesOfParts>
  <Company>pniti2003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</dc:title>
  <dc:creator>User_144</dc:creator>
  <cp:lastModifiedBy>User3</cp:lastModifiedBy>
  <cp:revision>235</cp:revision>
  <cp:lastPrinted>2017-01-22T14:06:16Z</cp:lastPrinted>
  <dcterms:created xsi:type="dcterms:W3CDTF">2014-11-30T07:47:12Z</dcterms:created>
  <dcterms:modified xsi:type="dcterms:W3CDTF">2025-12-26T11:21:28Z</dcterms:modified>
</cp:coreProperties>
</file>